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2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14"/>
  </p:normalViewPr>
  <p:slideViewPr>
    <p:cSldViewPr snapToGrid="0">
      <p:cViewPr varScale="1">
        <p:scale>
          <a:sx n="63" d="100"/>
          <a:sy n="63" d="100"/>
        </p:scale>
        <p:origin x="9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27261-2CC7-47A7-9081-A622A7DDFD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134E50-955A-4D6B-9CD3-846B917AA6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6AE7A8D-A764-4A36-8E67-588515D9DBAC}"/>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1C27F0B7-0CEE-4D86-A070-E3933D0835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5BCAC9-7AD8-4699-B48D-E970B539BB35}"/>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1288143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D2B47-30B8-4DD0-832F-EDBF4DB7D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F16B5B-7787-4135-9018-C67E6BC4E94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3CB019-0E34-4BED-A4DF-23BF3BE188B6}"/>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8DFC143C-54BB-4844-9A63-9ECCE83009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0BB09C-7C3A-44C0-823F-7A3936DA2BDA}"/>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163157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A71647-7FC2-46BA-930C-1601168968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D80020-D2CC-45E3-95C4-39B335F70A7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A2922C-F989-4ACB-9ADD-D448AD9B4F48}"/>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9BD01B28-48B4-436E-92E9-61A5EC5E87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956522-D157-4D9D-B122-C74DED792955}"/>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1405482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77C5F-79F9-40A1-BF6F-CAD515C08F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AB4718-6991-4CE9-93EE-7EC9C6B864E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07ACA0-9F82-4F35-A22E-C63B0DB59C47}"/>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494A5659-4754-40A2-AA75-8ED40DD300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4AF4AD-AE23-40CA-A5FF-CD36A8D368CD}"/>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314218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6D5FB-4DC6-41DD-B859-52EBEE1D49F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0F751E-B49F-4BFF-AD80-70FF9C78E3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F5EEBF3-EB3F-468E-B103-AB04035CED99}"/>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59894201-3C12-42D4-A7C3-FA8524AEE3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A8BE2E-97C7-40A6-AF06-9FAB455BFFF0}"/>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772184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65947-0FCC-44E7-866C-E8C2E03EA6C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9D147-305D-4978-84A7-895D52EAAD8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630B1C5-AAA4-4CC3-88A9-D8D323A4E15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E515D8-B4C9-4D14-AF36-2ECA255E58DF}"/>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6" name="Footer Placeholder 5">
            <a:extLst>
              <a:ext uri="{FF2B5EF4-FFF2-40B4-BE49-F238E27FC236}">
                <a16:creationId xmlns:a16="http://schemas.microsoft.com/office/drawing/2014/main" id="{AE2DBD11-B88F-425C-B796-97DB47CA5F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388EA9-FC75-4252-A863-A706C94CF0E7}"/>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281402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E447F-7BEC-49B0-A101-60922275EB8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EF1D903-E975-4340-A0BA-BC9FDCBFB7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02EB1DC-C0E9-4CAF-8DF7-6CA21D7D709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63EF23-303D-4EEC-B523-CA96F0B1CC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DA54C45-8CE1-4568-A01D-6FA8647086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BC3DA7-DB95-479A-B13A-5954FFAC5A46}"/>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8" name="Footer Placeholder 7">
            <a:extLst>
              <a:ext uri="{FF2B5EF4-FFF2-40B4-BE49-F238E27FC236}">
                <a16:creationId xmlns:a16="http://schemas.microsoft.com/office/drawing/2014/main" id="{A8FDDB07-5B8B-46F6-A27C-E27F5688A2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954F32B-5CB7-4189-B060-D673E4DC8BED}"/>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698604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6C885-F4D4-4348-8E09-C0AAEE9DDF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EC2D49-5054-428A-A719-663D3261A73D}"/>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4" name="Footer Placeholder 3">
            <a:extLst>
              <a:ext uri="{FF2B5EF4-FFF2-40B4-BE49-F238E27FC236}">
                <a16:creationId xmlns:a16="http://schemas.microsoft.com/office/drawing/2014/main" id="{0C646F52-ED9A-4F00-82FE-FED93D853B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B09C45-C2A4-4155-B021-A961DC67C5F2}"/>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1921224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E847BD-2365-4B57-8EF5-C0C4F7DDBDF7}"/>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3" name="Footer Placeholder 2">
            <a:extLst>
              <a:ext uri="{FF2B5EF4-FFF2-40B4-BE49-F238E27FC236}">
                <a16:creationId xmlns:a16="http://schemas.microsoft.com/office/drawing/2014/main" id="{670712F1-648B-47FF-960E-034360B628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C2CB187-F1A3-4CDC-A19F-26A420E1E548}"/>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32614910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E1807-0B3A-456F-9E8E-DB92BFBFE4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7F5445-8764-404D-99F1-6354ECBFAE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441672-4C1B-4816-9824-51641528D1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7C510F-BD13-418A-A994-E58BAE2EEE1A}"/>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6" name="Footer Placeholder 5">
            <a:extLst>
              <a:ext uri="{FF2B5EF4-FFF2-40B4-BE49-F238E27FC236}">
                <a16:creationId xmlns:a16="http://schemas.microsoft.com/office/drawing/2014/main" id="{E0AB9C98-E1C0-4858-A517-103034D1C6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3990B8-167B-4F39-9107-538F97B21D89}"/>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893967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13FAFC-1CB0-4E08-9161-3A58C65807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2CC2AB-03F3-4E7F-A818-F56FAF0EBA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D563E2-3982-4579-AAA2-860DC122D6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193941-DCF8-4B14-883B-8D8B7FFB72C5}"/>
              </a:ext>
            </a:extLst>
          </p:cNvPr>
          <p:cNvSpPr>
            <a:spLocks noGrp="1"/>
          </p:cNvSpPr>
          <p:nvPr>
            <p:ph type="dt" sz="half" idx="10"/>
          </p:nvPr>
        </p:nvSpPr>
        <p:spPr/>
        <p:txBody>
          <a:bodyPr/>
          <a:lstStyle/>
          <a:p>
            <a:fld id="{BF876426-15C5-451A-A7E8-026B1A155943}" type="datetimeFigureOut">
              <a:rPr lang="en-US" smtClean="0"/>
              <a:t>4/10/2020</a:t>
            </a:fld>
            <a:endParaRPr lang="en-US"/>
          </a:p>
        </p:txBody>
      </p:sp>
      <p:sp>
        <p:nvSpPr>
          <p:cNvPr id="6" name="Footer Placeholder 5">
            <a:extLst>
              <a:ext uri="{FF2B5EF4-FFF2-40B4-BE49-F238E27FC236}">
                <a16:creationId xmlns:a16="http://schemas.microsoft.com/office/drawing/2014/main" id="{0AB96473-3089-4B7C-9C44-D75B9A8BF9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6DF4EE-0177-4DB3-9E4E-5D0B4F5790D0}"/>
              </a:ext>
            </a:extLst>
          </p:cNvPr>
          <p:cNvSpPr>
            <a:spLocks noGrp="1"/>
          </p:cNvSpPr>
          <p:nvPr>
            <p:ph type="sldNum" sz="quarter" idx="12"/>
          </p:nvPr>
        </p:nvSpPr>
        <p:spPr/>
        <p:txBody>
          <a:bodyPr/>
          <a:lstStyle/>
          <a:p>
            <a:fld id="{07721E7E-7AD8-483B-B0C5-22F51FD1E4A6}" type="slidenum">
              <a:rPr lang="en-US" smtClean="0"/>
              <a:t>‹#›</a:t>
            </a:fld>
            <a:endParaRPr lang="en-US"/>
          </a:p>
        </p:txBody>
      </p:sp>
    </p:spTree>
    <p:extLst>
      <p:ext uri="{BB962C8B-B14F-4D97-AF65-F5344CB8AC3E}">
        <p14:creationId xmlns:p14="http://schemas.microsoft.com/office/powerpoint/2010/main" val="3814203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FFD0A0-F6ED-460E-A2E0-06B4F1305C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3793E9-84C2-4335-8E5F-594362C292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E20FCD-D3DF-4761-A214-79D1E43A1F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76426-15C5-451A-A7E8-026B1A155943}" type="datetimeFigureOut">
              <a:rPr lang="en-US" smtClean="0"/>
              <a:t>4/10/2020</a:t>
            </a:fld>
            <a:endParaRPr lang="en-US"/>
          </a:p>
        </p:txBody>
      </p:sp>
      <p:sp>
        <p:nvSpPr>
          <p:cNvPr id="5" name="Footer Placeholder 4">
            <a:extLst>
              <a:ext uri="{FF2B5EF4-FFF2-40B4-BE49-F238E27FC236}">
                <a16:creationId xmlns:a16="http://schemas.microsoft.com/office/drawing/2014/main" id="{8834C706-38EE-452E-B3B5-8E123C3F9C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A8BE339-15F8-421E-9E0D-A867D68ED9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721E7E-7AD8-483B-B0C5-22F51FD1E4A6}" type="slidenum">
              <a:rPr lang="en-US" smtClean="0"/>
              <a:t>‹#›</a:t>
            </a:fld>
            <a:endParaRPr lang="en-US"/>
          </a:p>
        </p:txBody>
      </p:sp>
    </p:spTree>
    <p:extLst>
      <p:ext uri="{BB962C8B-B14F-4D97-AF65-F5344CB8AC3E}">
        <p14:creationId xmlns:p14="http://schemas.microsoft.com/office/powerpoint/2010/main" val="64570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Прямоугольник 10"/>
          <p:cNvSpPr/>
          <p:nvPr/>
        </p:nvSpPr>
        <p:spPr>
          <a:xfrm>
            <a:off x="-2822" y="0"/>
            <a:ext cx="12192000" cy="82439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dirty="0"/>
          </a:p>
        </p:txBody>
      </p:sp>
      <p:sp>
        <p:nvSpPr>
          <p:cNvPr id="3" name="Subtitle 2"/>
          <p:cNvSpPr>
            <a:spLocks noGrp="1"/>
          </p:cNvSpPr>
          <p:nvPr>
            <p:ph type="subTitle" idx="1"/>
          </p:nvPr>
        </p:nvSpPr>
        <p:spPr>
          <a:xfrm>
            <a:off x="0" y="847045"/>
            <a:ext cx="11910951" cy="5829506"/>
          </a:xfrm>
        </p:spPr>
        <p:txBody>
          <a:bodyPr>
            <a:noAutofit/>
          </a:bodyPr>
          <a:lstStyle/>
          <a:p>
            <a:pPr algn="l"/>
            <a:r>
              <a:rPr lang="en-US" sz="1200" i="1" dirty="0">
                <a:solidFill>
                  <a:schemeClr val="accent2">
                    <a:lumMod val="75000"/>
                  </a:schemeClr>
                </a:solidFill>
              </a:rPr>
              <a:t>When talking about the culinary traditions of Georgia, they primarily recall wine, khachapuri, </a:t>
            </a:r>
            <a:r>
              <a:rPr lang="en-US" sz="1200" i="1" dirty="0" err="1">
                <a:solidFill>
                  <a:schemeClr val="accent2">
                    <a:lumMod val="75000"/>
                  </a:schemeClr>
                </a:solidFill>
              </a:rPr>
              <a:t>shoti</a:t>
            </a:r>
            <a:r>
              <a:rPr lang="en-US" sz="1200" i="1" dirty="0">
                <a:solidFill>
                  <a:schemeClr val="accent2">
                    <a:lumMod val="75000"/>
                  </a:schemeClr>
                </a:solidFill>
              </a:rPr>
              <a:t>, barbecue and bean dishes. At the same time, cheeses, which are truly a treasure of the gastronomic heritage of this country, are often undeservedly ignored. The history of cheeses here goes back centuries, and the variety of varieties is simply amazing. The taste palette of cheeses will delight a real gourmet. In Georgia, you can taste both sweet almost dessert varieties and hard cheeses with an extremely burning aroma. To visit Georgia, and not to learn a little more about the history and traditions of cheese making, and also not to try so dissimilar, but amazingly tasty cheeses - this is at least a shame.</a:t>
            </a:r>
          </a:p>
          <a:p>
            <a:pPr algn="l"/>
            <a:r>
              <a:rPr lang="en-US" sz="1200" b="1" dirty="0">
                <a:solidFill>
                  <a:schemeClr val="accent2">
                    <a:lumMod val="75000"/>
                  </a:schemeClr>
                </a:solidFill>
              </a:rPr>
              <a:t>Duration: </a:t>
            </a:r>
            <a:r>
              <a:rPr lang="en-US" sz="1200" dirty="0">
                <a:solidFill>
                  <a:schemeClr val="accent2">
                    <a:lumMod val="75000"/>
                  </a:schemeClr>
                </a:solidFill>
              </a:rPr>
              <a:t>8 hours</a:t>
            </a:r>
          </a:p>
          <a:p>
            <a:pPr algn="l"/>
            <a:r>
              <a:rPr lang="en-US" sz="1200" b="1" dirty="0">
                <a:solidFill>
                  <a:schemeClr val="accent2">
                    <a:lumMod val="75000"/>
                  </a:schemeClr>
                </a:solidFill>
              </a:rPr>
              <a:t>Type</a:t>
            </a:r>
            <a:r>
              <a:rPr lang="en-US" sz="1200" dirty="0">
                <a:solidFill>
                  <a:schemeClr val="accent2">
                    <a:lumMod val="75000"/>
                  </a:schemeClr>
                </a:solidFill>
              </a:rPr>
              <a:t>: cultural and gastronomic</a:t>
            </a:r>
          </a:p>
          <a:p>
            <a:pPr algn="l"/>
            <a:r>
              <a:rPr lang="en-US" sz="1200" b="1" dirty="0">
                <a:solidFill>
                  <a:schemeClr val="accent2">
                    <a:lumMod val="75000"/>
                  </a:schemeClr>
                </a:solidFill>
              </a:rPr>
              <a:t>Worth taking with you: </a:t>
            </a:r>
            <a:r>
              <a:rPr lang="en-US" sz="1200" dirty="0">
                <a:solidFill>
                  <a:schemeClr val="accent2">
                    <a:lumMod val="75000"/>
                  </a:schemeClr>
                </a:solidFill>
              </a:rPr>
              <a:t>good mood</a:t>
            </a:r>
          </a:p>
          <a:p>
            <a:pPr algn="l"/>
            <a:r>
              <a:rPr lang="en-US" sz="1200" b="1" dirty="0">
                <a:solidFill>
                  <a:schemeClr val="accent2">
                    <a:lumMod val="75000"/>
                  </a:schemeClr>
                </a:solidFill>
              </a:rPr>
              <a:t>Time: </a:t>
            </a:r>
            <a:r>
              <a:rPr lang="en-US" sz="1200" dirty="0">
                <a:solidFill>
                  <a:schemeClr val="accent2">
                    <a:lumMod val="75000"/>
                  </a:schemeClr>
                </a:solidFill>
              </a:rPr>
              <a:t>year-round</a:t>
            </a:r>
            <a:endParaRPr lang="en-US" sz="1200" dirty="0">
              <a:solidFill>
                <a:schemeClr val="accent1">
                  <a:lumMod val="50000"/>
                </a:schemeClr>
              </a:solidFill>
            </a:endParaRPr>
          </a:p>
          <a:p>
            <a:pPr algn="l"/>
            <a:r>
              <a:rPr lang="en-US" sz="1200" dirty="0">
                <a:solidFill>
                  <a:schemeClr val="accent1">
                    <a:lumMod val="50000"/>
                  </a:schemeClr>
                </a:solidFill>
              </a:rPr>
              <a:t>9:00 departure for an excursion from your hotel</a:t>
            </a:r>
          </a:p>
          <a:p>
            <a:pPr algn="l"/>
            <a:r>
              <a:rPr lang="en-US" sz="1200" dirty="0">
                <a:solidFill>
                  <a:schemeClr val="accent1">
                    <a:lumMod val="50000"/>
                  </a:schemeClr>
                </a:solidFill>
              </a:rPr>
              <a:t>The Kakheti region has been considered the cradle of Georgian winemaking since ancient times. This is a very picturesque region with ancient monuments of architecture and hospitable locals.</a:t>
            </a:r>
          </a:p>
          <a:p>
            <a:pPr algn="l"/>
            <a:r>
              <a:rPr lang="en-US" sz="1200" dirty="0">
                <a:solidFill>
                  <a:schemeClr val="accent1">
                    <a:lumMod val="50000"/>
                  </a:schemeClr>
                </a:solidFill>
              </a:rPr>
              <a:t>A visit to the cheese factory of </a:t>
            </a:r>
            <a:r>
              <a:rPr lang="en-US" sz="1200" dirty="0" err="1">
                <a:solidFill>
                  <a:schemeClr val="accent1">
                    <a:lumMod val="50000"/>
                  </a:schemeClr>
                </a:solidFill>
              </a:rPr>
              <a:t>Civiskveli</a:t>
            </a:r>
            <a:r>
              <a:rPr lang="en-US" sz="1200" dirty="0">
                <a:solidFill>
                  <a:schemeClr val="accent1">
                    <a:lumMod val="50000"/>
                  </a:schemeClr>
                </a:solidFill>
              </a:rPr>
              <a:t>. Many people know and love </a:t>
            </a:r>
            <a:r>
              <a:rPr lang="en-US" sz="1200" dirty="0" err="1">
                <a:solidFill>
                  <a:schemeClr val="accent1">
                    <a:lumMod val="50000"/>
                  </a:schemeClr>
                </a:solidFill>
              </a:rPr>
              <a:t>Imereti</a:t>
            </a:r>
            <a:r>
              <a:rPr lang="en-US" sz="1200" dirty="0">
                <a:solidFill>
                  <a:schemeClr val="accent1">
                    <a:lumMod val="50000"/>
                  </a:schemeClr>
                </a:solidFill>
              </a:rPr>
              <a:t> cheeses and </a:t>
            </a:r>
            <a:r>
              <a:rPr lang="en-US" sz="1200" dirty="0" err="1">
                <a:solidFill>
                  <a:schemeClr val="accent1">
                    <a:lumMod val="50000"/>
                  </a:schemeClr>
                </a:solidFill>
              </a:rPr>
              <a:t>suluguni</a:t>
            </a:r>
            <a:r>
              <a:rPr lang="en-US" sz="1200" dirty="0">
                <a:solidFill>
                  <a:schemeClr val="accent1">
                    <a:lumMod val="50000"/>
                  </a:schemeClr>
                </a:solidFill>
              </a:rPr>
              <a:t>. However, in addition to these well-known names, about 30 different types of cheese are produced in Georgia, 14 of which are officially registered. One of the most delicious, with a unique texture, surprisingly tender and fatty - </a:t>
            </a:r>
            <a:r>
              <a:rPr lang="en-US" sz="1200" dirty="0" err="1">
                <a:solidFill>
                  <a:schemeClr val="accent1">
                    <a:lumMod val="50000"/>
                  </a:schemeClr>
                </a:solidFill>
              </a:rPr>
              <a:t>Tenili</a:t>
            </a:r>
            <a:r>
              <a:rPr lang="en-US" sz="1200" dirty="0">
                <a:solidFill>
                  <a:schemeClr val="accent1">
                    <a:lumMod val="50000"/>
                  </a:schemeClr>
                </a:solidFill>
              </a:rPr>
              <a:t> cheese. It is prepared using a unique old technology that originated in the </a:t>
            </a:r>
            <a:r>
              <a:rPr lang="en-US" sz="1200" dirty="0" err="1">
                <a:solidFill>
                  <a:schemeClr val="accent1">
                    <a:lumMod val="50000"/>
                  </a:schemeClr>
                </a:solidFill>
              </a:rPr>
              <a:t>Samtskhe</a:t>
            </a:r>
            <a:r>
              <a:rPr lang="en-US" sz="1200" dirty="0">
                <a:solidFill>
                  <a:schemeClr val="accent1">
                    <a:lumMod val="50000"/>
                  </a:schemeClr>
                </a:solidFill>
              </a:rPr>
              <a:t>-Javakheti region, and it is listed as a UNESCO intangible cultural heritage.</a:t>
            </a:r>
          </a:p>
          <a:p>
            <a:pPr algn="l"/>
            <a:r>
              <a:rPr lang="en-US" sz="1200" dirty="0">
                <a:solidFill>
                  <a:schemeClr val="accent1">
                    <a:lumMod val="50000"/>
                  </a:schemeClr>
                </a:solidFill>
              </a:rPr>
              <a:t>We will go on excursions in a real cheese factory. This is a true paradise for fans of delicate and fragrant cheese. Here we will see how the process of creating a unique cheese is going on and even will be able to participate in this sacrament. And then you can taste not only </a:t>
            </a:r>
            <a:r>
              <a:rPr lang="en-US" sz="1200" dirty="0" err="1">
                <a:solidFill>
                  <a:schemeClr val="accent1">
                    <a:lumMod val="50000"/>
                  </a:schemeClr>
                </a:solidFill>
              </a:rPr>
              <a:t>tenil</a:t>
            </a:r>
            <a:r>
              <a:rPr lang="en-US" sz="1200" dirty="0">
                <a:solidFill>
                  <a:schemeClr val="accent1">
                    <a:lumMod val="50000"/>
                  </a:schemeClr>
                </a:solidFill>
              </a:rPr>
              <a:t>, but also smoked cheeses, </a:t>
            </a:r>
            <a:r>
              <a:rPr lang="en-US" sz="1200" dirty="0" err="1">
                <a:solidFill>
                  <a:schemeClr val="accent1">
                    <a:lumMod val="50000"/>
                  </a:schemeClr>
                </a:solidFill>
              </a:rPr>
              <a:t>dambal</a:t>
            </a:r>
            <a:r>
              <a:rPr lang="en-US" sz="1200" dirty="0">
                <a:solidFill>
                  <a:schemeClr val="accent1">
                    <a:lumMod val="50000"/>
                  </a:schemeClr>
                </a:solidFill>
              </a:rPr>
              <a:t> </a:t>
            </a:r>
            <a:r>
              <a:rPr lang="en-US" sz="1200" dirty="0" err="1">
                <a:solidFill>
                  <a:schemeClr val="accent1">
                    <a:lumMod val="50000"/>
                  </a:schemeClr>
                </a:solidFill>
              </a:rPr>
              <a:t>khacho</a:t>
            </a:r>
            <a:r>
              <a:rPr lang="en-US" sz="1200" dirty="0">
                <a:solidFill>
                  <a:schemeClr val="accent1">
                    <a:lumMod val="50000"/>
                  </a:schemeClr>
                </a:solidFill>
              </a:rPr>
              <a:t>, </a:t>
            </a:r>
            <a:r>
              <a:rPr lang="en-US" sz="1200" dirty="0" err="1">
                <a:solidFill>
                  <a:schemeClr val="accent1">
                    <a:lumMod val="50000"/>
                  </a:schemeClr>
                </a:solidFill>
              </a:rPr>
              <a:t>guda</a:t>
            </a:r>
            <a:r>
              <a:rPr lang="en-US" sz="1200" dirty="0">
                <a:solidFill>
                  <a:schemeClr val="accent1">
                    <a:lumMod val="50000"/>
                  </a:schemeClr>
                </a:solidFill>
              </a:rPr>
              <a:t>, </a:t>
            </a:r>
            <a:r>
              <a:rPr lang="en-US" sz="1200" dirty="0" err="1">
                <a:solidFill>
                  <a:schemeClr val="accent1">
                    <a:lumMod val="50000"/>
                  </a:schemeClr>
                </a:solidFill>
              </a:rPr>
              <a:t>suluguni</a:t>
            </a:r>
            <a:r>
              <a:rPr lang="en-US" sz="1200" dirty="0">
                <a:solidFill>
                  <a:schemeClr val="accent1">
                    <a:lumMod val="50000"/>
                  </a:schemeClr>
                </a:solidFill>
              </a:rPr>
              <a:t>, etc. During the tasting of cheeses, we will try various dishes prepared on their basis: cottage cheese balls rolled in ground pepper, nuts and Georgian herbs, cheeses pressed with spices, cheese rolls with adjika or mint, cheese plaits and much </a:t>
            </a:r>
            <a:r>
              <a:rPr lang="en-US" sz="1200" dirty="0" err="1">
                <a:solidFill>
                  <a:schemeClr val="accent1">
                    <a:lumMod val="50000"/>
                  </a:schemeClr>
                </a:solidFill>
              </a:rPr>
              <a:t>more.The</a:t>
            </a:r>
            <a:r>
              <a:rPr lang="en-US" sz="1200" dirty="0">
                <a:solidFill>
                  <a:schemeClr val="accent1">
                    <a:lumMod val="50000"/>
                  </a:schemeClr>
                </a:solidFill>
              </a:rPr>
              <a:t> fantastic taste of these dishes, prepared exclusively from natural, environmentally friendly products, perfectly set off the rich and tart Kakheti wine.</a:t>
            </a:r>
          </a:p>
          <a:p>
            <a:pPr algn="l"/>
            <a:r>
              <a:rPr lang="en-US" sz="1200" dirty="0">
                <a:solidFill>
                  <a:schemeClr val="accent1">
                    <a:lumMod val="50000"/>
                  </a:schemeClr>
                </a:solidFill>
              </a:rPr>
              <a:t>Next, we will go to the capital of the Kakheti region, the city of Telavi, where the </a:t>
            </a:r>
            <a:r>
              <a:rPr lang="en-US" sz="1200" dirty="0" err="1">
                <a:solidFill>
                  <a:schemeClr val="accent1">
                    <a:lumMod val="50000"/>
                  </a:schemeClr>
                </a:solidFill>
              </a:rPr>
              <a:t>Tsinandali</a:t>
            </a:r>
            <a:r>
              <a:rPr lang="en-US" sz="1200" dirty="0">
                <a:solidFill>
                  <a:schemeClr val="accent1">
                    <a:lumMod val="50000"/>
                  </a:schemeClr>
                </a:solidFill>
              </a:rPr>
              <a:t> Museum is located - the House-Museum of Alexander </a:t>
            </a:r>
            <a:r>
              <a:rPr lang="en-US" sz="1200" dirty="0" err="1">
                <a:solidFill>
                  <a:schemeClr val="accent1">
                    <a:lumMod val="50000"/>
                  </a:schemeClr>
                </a:solidFill>
              </a:rPr>
              <a:t>Chavchavadze</a:t>
            </a:r>
            <a:r>
              <a:rPr lang="en-US" sz="1200" dirty="0">
                <a:solidFill>
                  <a:schemeClr val="accent1">
                    <a:lumMod val="50000"/>
                  </a:schemeClr>
                </a:solidFill>
              </a:rPr>
              <a:t>. In the 19th century, the prince set up a beautiful garden on his estate, collecting plants from around the world, and also founded the first European-style wine cellar in Georgia, which still stores 19th-century wines.</a:t>
            </a:r>
          </a:p>
          <a:p>
            <a:pPr algn="l"/>
            <a:r>
              <a:rPr lang="en-US" sz="1200" dirty="0">
                <a:solidFill>
                  <a:schemeClr val="accent1">
                    <a:lumMod val="50000"/>
                  </a:schemeClr>
                </a:solidFill>
              </a:rPr>
              <a:t>Then we will visit the Alaverdi monastery, which includes the cathedral of the first quarter of the XI century (St. George's Cathedral) and the monastery complex. Before the construction of </a:t>
            </a:r>
            <a:r>
              <a:rPr lang="en-US" sz="1200" dirty="0" err="1">
                <a:solidFill>
                  <a:schemeClr val="accent1">
                    <a:lumMod val="50000"/>
                  </a:schemeClr>
                </a:solidFill>
              </a:rPr>
              <a:t>Tsmind</a:t>
            </a:r>
            <a:r>
              <a:rPr lang="en-US" sz="1200" dirty="0">
                <a:solidFill>
                  <a:schemeClr val="accent1">
                    <a:lumMod val="50000"/>
                  </a:schemeClr>
                </a:solidFill>
              </a:rPr>
              <a:t> </a:t>
            </a:r>
            <a:r>
              <a:rPr lang="en-US" sz="1200" dirty="0" err="1">
                <a:solidFill>
                  <a:schemeClr val="accent1">
                    <a:lumMod val="50000"/>
                  </a:schemeClr>
                </a:solidFill>
              </a:rPr>
              <a:t>Sameba</a:t>
            </a:r>
            <a:r>
              <a:rPr lang="en-US" sz="1200" dirty="0">
                <a:solidFill>
                  <a:schemeClr val="accent1">
                    <a:lumMod val="50000"/>
                  </a:schemeClr>
                </a:solidFill>
              </a:rPr>
              <a:t> in Tbilisi, Alaverdi Cathedral was the highest church building in Georgia.</a:t>
            </a:r>
          </a:p>
          <a:p>
            <a:pPr algn="l"/>
            <a:r>
              <a:rPr lang="en-US" sz="1200" dirty="0">
                <a:solidFill>
                  <a:schemeClr val="accent1">
                    <a:lumMod val="50000"/>
                  </a:schemeClr>
                </a:solidFill>
              </a:rPr>
              <a:t>Then we will visit the </a:t>
            </a:r>
            <a:r>
              <a:rPr lang="en-US" sz="1200" dirty="0" err="1">
                <a:solidFill>
                  <a:schemeClr val="accent1">
                    <a:lumMod val="50000"/>
                  </a:schemeClr>
                </a:solidFill>
              </a:rPr>
              <a:t>Ikalto</a:t>
            </a:r>
            <a:r>
              <a:rPr lang="en-US" sz="1200" dirty="0">
                <a:solidFill>
                  <a:schemeClr val="accent1">
                    <a:lumMod val="50000"/>
                  </a:schemeClr>
                </a:solidFill>
              </a:rPr>
              <a:t> monastery - this is actually the very first monastery in Kakheti. In the past, the Academy also had a monastery. </a:t>
            </a:r>
            <a:r>
              <a:rPr lang="en-US" sz="1200" dirty="0" err="1">
                <a:solidFill>
                  <a:schemeClr val="accent1">
                    <a:lumMod val="50000"/>
                  </a:schemeClr>
                </a:solidFill>
              </a:rPr>
              <a:t>Ikalto</a:t>
            </a:r>
            <a:r>
              <a:rPr lang="en-US" sz="1200" dirty="0">
                <a:solidFill>
                  <a:schemeClr val="accent1">
                    <a:lumMod val="50000"/>
                  </a:schemeClr>
                </a:solidFill>
              </a:rPr>
              <a:t> Monastery was founded in the VI century by Zeno of </a:t>
            </a:r>
            <a:r>
              <a:rPr lang="en-US" sz="1200" dirty="0" err="1">
                <a:solidFill>
                  <a:schemeClr val="accent1">
                    <a:lumMod val="50000"/>
                  </a:schemeClr>
                </a:solidFill>
              </a:rPr>
              <a:t>Ikaltoy</a:t>
            </a:r>
            <a:r>
              <a:rPr lang="en-US" sz="1200" dirty="0">
                <a:solidFill>
                  <a:schemeClr val="accent1">
                    <a:lumMod val="50000"/>
                  </a:schemeClr>
                </a:solidFill>
              </a:rPr>
              <a:t>, one of the 13 Assyrian fathers. Nothing remained of the buildings of that era. Existing churches were built no earlier than the VIII century.</a:t>
            </a:r>
          </a:p>
          <a:p>
            <a:pPr algn="l"/>
            <a:r>
              <a:rPr lang="en-US" sz="1200" dirty="0">
                <a:solidFill>
                  <a:schemeClr val="accent1">
                    <a:lumMod val="50000"/>
                  </a:schemeClr>
                </a:solidFill>
              </a:rPr>
              <a:t>Transfer to Tbilisi.</a:t>
            </a:r>
          </a:p>
          <a:p>
            <a:pPr algn="l"/>
            <a:endParaRPr lang="en-US" sz="1200" dirty="0">
              <a:solidFill>
                <a:schemeClr val="accent1">
                  <a:lumMod val="50000"/>
                </a:schemeClr>
              </a:solidFill>
            </a:endParaRPr>
          </a:p>
          <a:p>
            <a:pPr algn="l"/>
            <a:endParaRPr lang="ru-RU" sz="1200" dirty="0">
              <a:solidFill>
                <a:schemeClr val="accent1">
                  <a:lumMod val="50000"/>
                </a:schemeClr>
              </a:solidFill>
            </a:endParaRPr>
          </a:p>
        </p:txBody>
      </p:sp>
      <p:sp>
        <p:nvSpPr>
          <p:cNvPr id="8" name="TextBox 7">
            <a:extLst>
              <a:ext uri="{FF2B5EF4-FFF2-40B4-BE49-F238E27FC236}">
                <a16:creationId xmlns:a16="http://schemas.microsoft.com/office/drawing/2014/main" id="{B330503B-2D60-43BC-8A63-08090EF0102C}"/>
              </a:ext>
            </a:extLst>
          </p:cNvPr>
          <p:cNvSpPr txBox="1"/>
          <p:nvPr/>
        </p:nvSpPr>
        <p:spPr>
          <a:xfrm>
            <a:off x="2905270" y="295545"/>
            <a:ext cx="4795415" cy="369332"/>
          </a:xfrm>
          <a:prstGeom prst="rect">
            <a:avLst/>
          </a:prstGeom>
          <a:noFill/>
        </p:spPr>
        <p:txBody>
          <a:bodyPr wrap="none" rtlCol="0">
            <a:spAutoFit/>
          </a:bodyPr>
          <a:lstStyle/>
          <a:p>
            <a:r>
              <a:rPr lang="ru-GE" b="1" dirty="0"/>
              <a:t>ABOUT CHEESE AND WINE. TRAVEL TO KAKHETI</a:t>
            </a:r>
            <a:r>
              <a:rPr lang="ru-GE" dirty="0"/>
              <a:t> </a:t>
            </a:r>
            <a:endParaRPr lang="ru-RU" b="1" cap="all" dirty="0"/>
          </a:p>
        </p:txBody>
      </p:sp>
    </p:spTree>
    <p:extLst>
      <p:ext uri="{BB962C8B-B14F-4D97-AF65-F5344CB8AC3E}">
        <p14:creationId xmlns:p14="http://schemas.microsoft.com/office/powerpoint/2010/main" val="1724792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633</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12</cp:revision>
  <dcterms:created xsi:type="dcterms:W3CDTF">2019-02-04T07:01:06Z</dcterms:created>
  <dcterms:modified xsi:type="dcterms:W3CDTF">2020-04-10T07:44:29Z</dcterms:modified>
</cp:coreProperties>
</file>