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4"/>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27261-2CC7-47A7-9081-A622A7DDFD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134E50-955A-4D6B-9CD3-846B917AA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AE7A8D-A764-4A36-8E67-588515D9DBAC}"/>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1C27F0B7-0CEE-4D86-A070-E3933D083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BCAC9-7AD8-4699-B48D-E970B539BB35}"/>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288143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2B47-30B8-4DD0-832F-EDBF4DB7D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F16B5B-7787-4135-9018-C67E6BC4E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CB019-0E34-4BED-A4DF-23BF3BE188B6}"/>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8DFC143C-54BB-4844-9A63-9ECCE8300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BB09C-7C3A-44C0-823F-7A3936DA2BDA}"/>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63157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A71647-7FC2-46BA-930C-160116896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D80020-D2CC-45E3-95C4-39B335F70A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A2922C-F989-4ACB-9ADD-D448AD9B4F48}"/>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9BD01B28-48B4-436E-92E9-61A5EC5E8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56522-D157-4D9D-B122-C74DED792955}"/>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40548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77C5F-79F9-40A1-BF6F-CAD515C08F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AB4718-6991-4CE9-93EE-7EC9C6B864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7ACA0-9F82-4F35-A22E-C63B0DB59C47}"/>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494A5659-4754-40A2-AA75-8ED40DD300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AF4AD-AE23-40CA-A5FF-CD36A8D368CD}"/>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1421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D5FB-4DC6-41DD-B859-52EBEE1D49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0F751E-B49F-4BFF-AD80-70FF9C78E3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5EEBF3-EB3F-468E-B103-AB04035CED99}"/>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59894201-3C12-42D4-A7C3-FA8524AEE3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8BE2E-97C7-40A6-AF06-9FAB455BFFF0}"/>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77218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65947-0FCC-44E7-866C-E8C2E03EA6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9D147-305D-4978-84A7-895D52EAAD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30B1C5-AAA4-4CC3-88A9-D8D323A4E1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E515D8-B4C9-4D14-AF36-2ECA255E58DF}"/>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AE2DBD11-B88F-425C-B796-97DB47CA5F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388EA9-FC75-4252-A863-A706C94CF0E7}"/>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281402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E447F-7BEC-49B0-A101-60922275EB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F1D903-E975-4340-A0BA-BC9FDCBFB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2EB1DC-C0E9-4CAF-8DF7-6CA21D7D709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63EF23-303D-4EEC-B523-CA96F0B1C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DA54C45-8CE1-4568-A01D-6FA8647086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BC3DA7-DB95-479A-B13A-5954FFAC5A46}"/>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8" name="Footer Placeholder 7">
            <a:extLst>
              <a:ext uri="{FF2B5EF4-FFF2-40B4-BE49-F238E27FC236}">
                <a16:creationId xmlns:a16="http://schemas.microsoft.com/office/drawing/2014/main" id="{A8FDDB07-5B8B-46F6-A27C-E27F5688A2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54F32B-5CB7-4189-B060-D673E4DC8BED}"/>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69860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C885-F4D4-4348-8E09-C0AAEE9DDF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EC2D49-5054-428A-A719-663D3261A73D}"/>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4" name="Footer Placeholder 3">
            <a:extLst>
              <a:ext uri="{FF2B5EF4-FFF2-40B4-BE49-F238E27FC236}">
                <a16:creationId xmlns:a16="http://schemas.microsoft.com/office/drawing/2014/main" id="{0C646F52-ED9A-4F00-82FE-FED93D853B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B09C45-C2A4-4155-B021-A961DC67C5F2}"/>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921224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E847BD-2365-4B57-8EF5-C0C4F7DDBDF7}"/>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3" name="Footer Placeholder 2">
            <a:extLst>
              <a:ext uri="{FF2B5EF4-FFF2-40B4-BE49-F238E27FC236}">
                <a16:creationId xmlns:a16="http://schemas.microsoft.com/office/drawing/2014/main" id="{670712F1-648B-47FF-960E-034360B628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2CB187-F1A3-4CDC-A19F-26A420E1E548}"/>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26149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1807-0B3A-456F-9E8E-DB92BFBFE4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7F5445-8764-404D-99F1-6354ECBFAE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441672-4C1B-4816-9824-51641528D1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7C510F-BD13-418A-A994-E58BAE2EEE1A}"/>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E0AB9C98-E1C0-4858-A517-103034D1C6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3990B8-167B-4F39-9107-538F97B21D89}"/>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89396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3FAFC-1CB0-4E08-9161-3A58C65807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2CC2AB-03F3-4E7F-A818-F56FAF0EBA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D563E2-3982-4579-AAA2-860DC122D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193941-DCF8-4B14-883B-8D8B7FFB72C5}"/>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0AB96473-3089-4B7C-9C44-D75B9A8BF9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DF4EE-0177-4DB3-9E4E-5D0B4F5790D0}"/>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81420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FFD0A0-F6ED-460E-A2E0-06B4F1305C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3793E9-84C2-4335-8E5F-594362C29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20FCD-D3DF-4761-A214-79D1E43A1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8834C706-38EE-452E-B3B5-8E123C3F9C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8BE339-15F8-421E-9E0D-A867D68ED9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21E7E-7AD8-483B-B0C5-22F51FD1E4A6}" type="slidenum">
              <a:rPr lang="en-US" smtClean="0"/>
              <a:t>‹#›</a:t>
            </a:fld>
            <a:endParaRPr lang="en-US"/>
          </a:p>
        </p:txBody>
      </p:sp>
    </p:spTree>
    <p:extLst>
      <p:ext uri="{BB962C8B-B14F-4D97-AF65-F5344CB8AC3E}">
        <p14:creationId xmlns:p14="http://schemas.microsoft.com/office/powerpoint/2010/main" val="6457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822" y="0"/>
            <a:ext cx="12192000" cy="82439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 name="Subtitle 2"/>
          <p:cNvSpPr>
            <a:spLocks noGrp="1"/>
          </p:cNvSpPr>
          <p:nvPr>
            <p:ph type="subTitle" idx="1"/>
          </p:nvPr>
        </p:nvSpPr>
        <p:spPr>
          <a:xfrm>
            <a:off x="217170" y="824390"/>
            <a:ext cx="11972008" cy="5839300"/>
          </a:xfrm>
        </p:spPr>
        <p:txBody>
          <a:bodyPr>
            <a:noAutofit/>
          </a:bodyPr>
          <a:lstStyle/>
          <a:p>
            <a:pPr algn="l"/>
            <a:r>
              <a:rPr lang="en-US" sz="1200" i="1" dirty="0">
                <a:solidFill>
                  <a:schemeClr val="accent2">
                    <a:lumMod val="75000"/>
                  </a:schemeClr>
                </a:solidFill>
              </a:rPr>
              <a:t>Georgia is not only very beautiful and interesting - it is also divinely delicious! Alluring and sweet-sounding names: </a:t>
            </a:r>
            <a:r>
              <a:rPr lang="en-US" sz="1200" i="1" dirty="0" err="1">
                <a:solidFill>
                  <a:schemeClr val="accent2">
                    <a:lumMod val="75000"/>
                  </a:schemeClr>
                </a:solidFill>
              </a:rPr>
              <a:t>khinkali</a:t>
            </a:r>
            <a:r>
              <a:rPr lang="en-US" sz="1200" i="1" dirty="0">
                <a:solidFill>
                  <a:schemeClr val="accent2">
                    <a:lumMod val="75000"/>
                  </a:schemeClr>
                </a:solidFill>
              </a:rPr>
              <a:t>, khachapuri, </a:t>
            </a:r>
            <a:r>
              <a:rPr lang="en-US" sz="1200" i="1" dirty="0" err="1">
                <a:solidFill>
                  <a:schemeClr val="accent2">
                    <a:lumMod val="75000"/>
                  </a:schemeClr>
                </a:solidFill>
              </a:rPr>
              <a:t>satsivi</a:t>
            </a:r>
            <a:r>
              <a:rPr lang="en-US" sz="1200" i="1" dirty="0">
                <a:solidFill>
                  <a:schemeClr val="accent2">
                    <a:lumMod val="75000"/>
                  </a:schemeClr>
                </a:solidFill>
              </a:rPr>
              <a:t> and </a:t>
            </a:r>
            <a:r>
              <a:rPr lang="en-US" sz="1200" i="1" dirty="0" err="1">
                <a:solidFill>
                  <a:schemeClr val="accent2">
                    <a:lumMod val="75000"/>
                  </a:schemeClr>
                </a:solidFill>
              </a:rPr>
              <a:t>phali</a:t>
            </a:r>
            <a:r>
              <a:rPr lang="en-US" sz="1200" i="1" dirty="0">
                <a:solidFill>
                  <a:schemeClr val="accent2">
                    <a:lumMod val="75000"/>
                  </a:schemeClr>
                </a:solidFill>
              </a:rPr>
              <a:t>, make the stomach tremble, and fill your mouth with saliva in anticipation of an unimaginable and amazing range of tastes.</a:t>
            </a:r>
          </a:p>
          <a:p>
            <a:pPr algn="l"/>
            <a:r>
              <a:rPr lang="en-US" sz="1200" dirty="0">
                <a:solidFill>
                  <a:schemeClr val="accent1">
                    <a:lumMod val="50000"/>
                  </a:schemeClr>
                </a:solidFill>
              </a:rPr>
              <a:t>Georgian cuisine is a whole art, where ready-made dishes are the most delicious, but not necessarily the most fascinating part of the process. The best way to get to know this sacrament is to attend a culinary master class.</a:t>
            </a:r>
          </a:p>
          <a:p>
            <a:pPr algn="l"/>
            <a:r>
              <a:rPr lang="en-US" sz="1200" b="1" dirty="0">
                <a:solidFill>
                  <a:schemeClr val="accent2">
                    <a:lumMod val="75000"/>
                  </a:schemeClr>
                </a:solidFill>
              </a:rPr>
              <a:t>Duration: </a:t>
            </a:r>
            <a:r>
              <a:rPr lang="en-US" sz="1200" dirty="0">
                <a:solidFill>
                  <a:schemeClr val="accent2">
                    <a:lumMod val="75000"/>
                  </a:schemeClr>
                </a:solidFill>
              </a:rPr>
              <a:t>6 hours</a:t>
            </a:r>
          </a:p>
          <a:p>
            <a:pPr algn="l"/>
            <a:r>
              <a:rPr lang="en-US" sz="1200" b="1" dirty="0">
                <a:solidFill>
                  <a:schemeClr val="accent2">
                    <a:lumMod val="75000"/>
                  </a:schemeClr>
                </a:solidFill>
              </a:rPr>
              <a:t>Type: </a:t>
            </a:r>
            <a:r>
              <a:rPr lang="en-US" sz="1200" dirty="0">
                <a:solidFill>
                  <a:schemeClr val="accent2">
                    <a:lumMod val="75000"/>
                  </a:schemeClr>
                </a:solidFill>
              </a:rPr>
              <a:t>Culinary</a:t>
            </a:r>
          </a:p>
          <a:p>
            <a:pPr algn="l"/>
            <a:r>
              <a:rPr lang="en-US" sz="1200" b="1" dirty="0">
                <a:solidFill>
                  <a:schemeClr val="accent2">
                    <a:lumMod val="75000"/>
                  </a:schemeClr>
                </a:solidFill>
              </a:rPr>
              <a:t>Worth taking with you</a:t>
            </a:r>
            <a:r>
              <a:rPr lang="en-US" sz="1200" dirty="0">
                <a:solidFill>
                  <a:schemeClr val="accent2">
                    <a:lumMod val="75000"/>
                  </a:schemeClr>
                </a:solidFill>
              </a:rPr>
              <a:t>: good mood</a:t>
            </a:r>
          </a:p>
          <a:p>
            <a:pPr algn="l"/>
            <a:r>
              <a:rPr lang="en-US" sz="1200" b="1" dirty="0">
                <a:solidFill>
                  <a:schemeClr val="accent2">
                    <a:lumMod val="75000"/>
                  </a:schemeClr>
                </a:solidFill>
              </a:rPr>
              <a:t>Time: </a:t>
            </a:r>
            <a:r>
              <a:rPr lang="en-US" sz="1200" dirty="0">
                <a:solidFill>
                  <a:schemeClr val="accent2">
                    <a:lumMod val="75000"/>
                  </a:schemeClr>
                </a:solidFill>
              </a:rPr>
              <a:t>year-round</a:t>
            </a:r>
          </a:p>
          <a:p>
            <a:pPr algn="l"/>
            <a:r>
              <a:rPr lang="en-US" sz="1200" dirty="0">
                <a:solidFill>
                  <a:schemeClr val="accent1">
                    <a:lumMod val="50000"/>
                  </a:schemeClr>
                </a:solidFill>
              </a:rPr>
              <a:t> </a:t>
            </a:r>
          </a:p>
          <a:p>
            <a:pPr algn="l"/>
            <a:r>
              <a:rPr lang="en-US" sz="1200" dirty="0">
                <a:solidFill>
                  <a:schemeClr val="accent1">
                    <a:lumMod val="50000"/>
                  </a:schemeClr>
                </a:solidFill>
              </a:rPr>
              <a:t>The excursion begins with a trip to the Tbilisi market. In Georgia, from time immemorial, the market is a place where friends and neighbors meet and discuss the latest news and events. Here on the shelves, in the shadow of the canopies, real treasures are laid out with love.</a:t>
            </a:r>
          </a:p>
          <a:p>
            <a:pPr algn="l"/>
            <a:r>
              <a:rPr lang="en-US" sz="1200" dirty="0">
                <a:solidFill>
                  <a:schemeClr val="accent1">
                    <a:lumMod val="50000"/>
                  </a:schemeClr>
                </a:solidFill>
              </a:rPr>
              <a:t>Chatting happily with sellers, bargaining amicably and joyfully discussing local gossip, we will slowly fill our baskets with all the necessary ingredients. We learn what spices are necessary for certain dishes, how to choose the right greens (without a generous armful of which no meal in Georgia can do) vegetables and meat.</a:t>
            </a:r>
          </a:p>
          <a:p>
            <a:pPr algn="l"/>
            <a:r>
              <a:rPr lang="en-US" sz="1200" dirty="0">
                <a:solidFill>
                  <a:schemeClr val="accent1">
                    <a:lumMod val="50000"/>
                  </a:schemeClr>
                </a:solidFill>
              </a:rPr>
              <a:t>After that we go to the kitchen, where everything swims in clubs of fragrant steam. On the stove, slices of fried eggplant are gilded, streaking slices of meat expire with a transparent tear. Today we will prepare 1 cold appetizer and 2 main dishes. By the way, we will cook only on wine, we do not use water in principle!</a:t>
            </a:r>
          </a:p>
          <a:p>
            <a:pPr algn="l"/>
            <a:r>
              <a:rPr lang="en-US" sz="1200" dirty="0">
                <a:solidFill>
                  <a:schemeClr val="accent1">
                    <a:lumMod val="50000"/>
                  </a:schemeClr>
                </a:solidFill>
              </a:rPr>
              <a:t>Shred, cut, stir and remove the sample. Another half hour and three spoons per sample - and our gala dinner is ready.</a:t>
            </a:r>
          </a:p>
          <a:p>
            <a:pPr algn="l"/>
            <a:r>
              <a:rPr lang="en-US" sz="1200" dirty="0">
                <a:solidFill>
                  <a:schemeClr val="accent1">
                    <a:lumMod val="50000"/>
                  </a:schemeClr>
                </a:solidFill>
              </a:rPr>
              <a:t>And after that we are waiting for a traditional feast. Absorbing delicious food is also an art! Moreover, in Georgia it is primarily the art of communicating and enjoying a meal.</a:t>
            </a:r>
          </a:p>
          <a:p>
            <a:pPr algn="l"/>
            <a:r>
              <a:rPr lang="en-US" sz="1200" dirty="0">
                <a:solidFill>
                  <a:schemeClr val="accent1">
                    <a:lumMod val="50000"/>
                  </a:schemeClr>
                </a:solidFill>
              </a:rPr>
              <a:t>We learn a lot about customs, learn how to pronounce toasts correctly (yes, the laconic “well, we will!” Will not work here) and listen to them correctly.</a:t>
            </a:r>
          </a:p>
          <a:p>
            <a:pPr algn="l"/>
            <a:r>
              <a:rPr lang="en-US" sz="1200" dirty="0">
                <a:solidFill>
                  <a:schemeClr val="accent1">
                    <a:lumMod val="50000"/>
                  </a:schemeClr>
                </a:solidFill>
              </a:rPr>
              <a:t>Tart wine shimmers with a precious ruby ​​in glasses and mountains of aromatic delicacies inexorably melt on the table. This fun feast will help you get a little closer to amazing Georgia and better understand the unique culture of this hospitable country. We love warm family holidays and hope that now you love them too!</a:t>
            </a:r>
          </a:p>
          <a:p>
            <a:pPr algn="l"/>
            <a:r>
              <a:rPr lang="en-US" sz="1200" b="1" dirty="0">
                <a:solidFill>
                  <a:schemeClr val="accent1">
                    <a:lumMod val="50000"/>
                  </a:schemeClr>
                </a:solidFill>
              </a:rPr>
              <a:t>Bon Appetit!</a:t>
            </a:r>
          </a:p>
          <a:p>
            <a:pPr algn="l"/>
            <a:endParaRPr lang="en-US" sz="1200" i="1" dirty="0">
              <a:solidFill>
                <a:schemeClr val="accent1">
                  <a:lumMod val="50000"/>
                </a:schemeClr>
              </a:solidFill>
              <a:ea typeface="ヒラギノ角ゴ Pro W3" pitchFamily="124" charset="-128"/>
            </a:endParaRPr>
          </a:p>
          <a:p>
            <a:pPr algn="l"/>
            <a:endParaRPr lang="en-US" sz="1200" i="1" dirty="0">
              <a:solidFill>
                <a:schemeClr val="accent1">
                  <a:lumMod val="50000"/>
                </a:schemeClr>
              </a:solidFill>
              <a:ea typeface="ヒラギノ角ゴ Pro W3" pitchFamily="124" charset="-128"/>
            </a:endParaRPr>
          </a:p>
        </p:txBody>
      </p:sp>
      <p:sp>
        <p:nvSpPr>
          <p:cNvPr id="14" name="TextBox 13">
            <a:extLst>
              <a:ext uri="{FF2B5EF4-FFF2-40B4-BE49-F238E27FC236}">
                <a16:creationId xmlns:a16="http://schemas.microsoft.com/office/drawing/2014/main" id="{609A4355-4CE3-4FC3-82A7-4465C121A574}"/>
              </a:ext>
            </a:extLst>
          </p:cNvPr>
          <p:cNvSpPr txBox="1"/>
          <p:nvPr/>
        </p:nvSpPr>
        <p:spPr>
          <a:xfrm>
            <a:off x="3886200" y="304800"/>
            <a:ext cx="4817473" cy="369332"/>
          </a:xfrm>
          <a:prstGeom prst="rect">
            <a:avLst/>
          </a:prstGeom>
          <a:noFill/>
        </p:spPr>
        <p:txBody>
          <a:bodyPr wrap="none" rtlCol="0">
            <a:spAutoFit/>
          </a:bodyPr>
          <a:lstStyle/>
          <a:p>
            <a:r>
              <a:rPr lang="ru-GE" b="1" dirty="0"/>
              <a:t>EXCLUSIVE CULINARY MASTER CLASS FROM KETI</a:t>
            </a:r>
          </a:p>
        </p:txBody>
      </p:sp>
    </p:spTree>
    <p:extLst>
      <p:ext uri="{BB962C8B-B14F-4D97-AF65-F5344CB8AC3E}">
        <p14:creationId xmlns:p14="http://schemas.microsoft.com/office/powerpoint/2010/main" val="1805187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459</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12</cp:revision>
  <dcterms:created xsi:type="dcterms:W3CDTF">2019-02-04T07:01:06Z</dcterms:created>
  <dcterms:modified xsi:type="dcterms:W3CDTF">2020-04-10T07:37:15Z</dcterms:modified>
</cp:coreProperties>
</file>