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4"/>
  </p:notesMasterIdLst>
  <p:sldIdLst>
    <p:sldId id="368" r:id="rId2"/>
    <p:sldId id="37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2FA5"/>
    <a:srgbClr val="3124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08" autoAdjust="0"/>
    <p:restoredTop sz="95994" autoAdjust="0"/>
  </p:normalViewPr>
  <p:slideViewPr>
    <p:cSldViewPr>
      <p:cViewPr varScale="1">
        <p:scale>
          <a:sx n="112" d="100"/>
          <a:sy n="112" d="100"/>
        </p:scale>
        <p:origin x="2000" y="184"/>
      </p:cViewPr>
      <p:guideLst>
        <p:guide orient="horz" pos="2160"/>
        <p:guide pos="2880"/>
      </p:guideLst>
    </p:cSldViewPr>
  </p:slideViewPr>
  <p:outlineViewPr>
    <p:cViewPr>
      <p:scale>
        <a:sx n="33" d="100"/>
        <a:sy n="33" d="100"/>
      </p:scale>
      <p:origin x="0" y="3902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B5E65D-8784-447A-BDB0-00483F0FC0E4}" type="datetimeFigureOut">
              <a:rPr lang="ru-RU" smtClean="0"/>
              <a:t>12.04.2020</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72BDB7-AB80-4AC9-98A4-6DD78C271DCB}" type="slidenum">
              <a:rPr lang="ru-RU" smtClean="0"/>
              <a:t>‹#›</a:t>
            </a:fld>
            <a:endParaRPr lang="ru-RU"/>
          </a:p>
        </p:txBody>
      </p:sp>
    </p:spTree>
    <p:extLst>
      <p:ext uri="{BB962C8B-B14F-4D97-AF65-F5344CB8AC3E}">
        <p14:creationId xmlns:p14="http://schemas.microsoft.com/office/powerpoint/2010/main" val="1157801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75089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79858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47494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90840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63777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02830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4/12/20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14815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4/12/20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06424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54272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05972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72308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pPr/>
              <a:t>4/12/20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948612726"/>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0" y="-62390"/>
            <a:ext cx="9144000" cy="9144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3" name="Subtitle 2"/>
          <p:cNvSpPr>
            <a:spLocks noGrp="1"/>
          </p:cNvSpPr>
          <p:nvPr>
            <p:ph type="subTitle" idx="1"/>
          </p:nvPr>
        </p:nvSpPr>
        <p:spPr>
          <a:xfrm>
            <a:off x="838200" y="848630"/>
            <a:ext cx="7315200" cy="3723370"/>
          </a:xfrm>
        </p:spPr>
        <p:txBody>
          <a:bodyPr>
            <a:noAutofit/>
          </a:bodyPr>
          <a:lstStyle/>
          <a:p>
            <a:r>
              <a:rPr lang="ru-GE" sz="1400" b="1" dirty="0">
                <a:solidFill>
                  <a:schemeClr val="accent1">
                    <a:lumMod val="50000"/>
                  </a:schemeClr>
                </a:solidFill>
              </a:rPr>
              <a:t>Spend a day like a real Baku People and try the best dishes in authentic restaurants</a:t>
            </a:r>
          </a:p>
          <a:p>
            <a:pPr algn="l"/>
            <a:r>
              <a:rPr lang="ru-GE" sz="1400" dirty="0">
                <a:solidFill>
                  <a:schemeClr val="accent1">
                    <a:lumMod val="50000"/>
                  </a:schemeClr>
                </a:solidFill>
              </a:rPr>
              <a:t> </a:t>
            </a:r>
          </a:p>
          <a:p>
            <a:pPr algn="l"/>
            <a:r>
              <a:rPr lang="ru-GE" sz="1200" b="1" dirty="0">
                <a:solidFill>
                  <a:schemeClr val="accent1">
                    <a:lumMod val="50000"/>
                  </a:schemeClr>
                </a:solidFill>
              </a:rPr>
              <a:t>What awaits you? </a:t>
            </a:r>
            <a:endParaRPr lang="ru-GE" sz="1200" dirty="0">
              <a:solidFill>
                <a:schemeClr val="accent1">
                  <a:lumMod val="50000"/>
                </a:schemeClr>
              </a:solidFill>
            </a:endParaRPr>
          </a:p>
          <a:p>
            <a:pPr algn="l"/>
            <a:r>
              <a:rPr lang="ru-GE" sz="1200" dirty="0">
                <a:solidFill>
                  <a:schemeClr val="accent1">
                    <a:lumMod val="50000"/>
                  </a:schemeClr>
                </a:solidFill>
              </a:rPr>
              <a:t>Your acquaintance with the gastronomic culture of Azerbaijan in the Old City will begin with a traditional breakfast consisting of village butter, cheese, honey, hot cakes freshly baked in the tandoor, fragrant tea or coffee.</a:t>
            </a:r>
          </a:p>
          <a:p>
            <a:pPr algn="l"/>
            <a:r>
              <a:rPr lang="ru-GE" sz="1200" dirty="0">
                <a:solidFill>
                  <a:schemeClr val="accent1">
                    <a:lumMod val="50000"/>
                  </a:schemeClr>
                </a:solidFill>
              </a:rPr>
              <a:t>You will visit one of the oldest bazaars in Baku, where I will tell you about the specifics of Azerbaijani cuisine, its main ingredients and characteristic spices, national and regional dishes. At the market you can penetrate deeper into the world of oriental cuisine, as well as taste and purchase all kinds of spices, dried fruits, the freshest Caspian black caviar, exclusive varieties of Azerbaijani tea and much more.</a:t>
            </a:r>
          </a:p>
          <a:p>
            <a:pPr algn="l"/>
            <a:r>
              <a:rPr lang="ru-GE" sz="1200" dirty="0">
                <a:solidFill>
                  <a:schemeClr val="accent1">
                    <a:lumMod val="50000"/>
                  </a:schemeClr>
                </a:solidFill>
              </a:rPr>
              <a:t>Then we will proceed to the northern coast of Absheron: on the way you will see the Temple of Fire-worshipers and the burning mountain of Yanardag, you will learn about the ancient religion of Azerbaijan and the cult of fire. After a short walk along the Caspian Sea, we will stop for lunch in one of the fishing restaurants where you will taste barbecue from freshly caught sturgeon and other sea fish, as well as other delicious dishes with seasonings of Azerbaijani cuisine.</a:t>
            </a:r>
          </a:p>
          <a:p>
            <a:pPr algn="l"/>
            <a:r>
              <a:rPr lang="ru-GE" sz="1200" dirty="0">
                <a:solidFill>
                  <a:schemeClr val="accent1">
                    <a:lumMod val="50000"/>
                  </a:schemeClr>
                </a:solidFill>
              </a:rPr>
              <a:t>After lunch, we will return to Baku and take a little walk around the iconic sights of the Old City, stopping for tea or wine tasting along the way. In the evening, dinner will be waiting for you at the national restaurant, which perfectly cooks rack of lamb, shah-pilaf and other traditional Azerbaijani dishes. Get ready to taste the world's most delicious lamb cooked according to an ancient recipe from local chefs.</a:t>
            </a:r>
          </a:p>
          <a:p>
            <a:pPr algn="l"/>
            <a:r>
              <a:rPr lang="ru-GE" sz="1200" dirty="0">
                <a:solidFill>
                  <a:schemeClr val="accent1">
                    <a:lumMod val="50000"/>
                  </a:schemeClr>
                </a:solidFill>
              </a:rPr>
              <a:t> </a:t>
            </a:r>
          </a:p>
        </p:txBody>
      </p:sp>
      <p:sp>
        <p:nvSpPr>
          <p:cNvPr id="9" name="TextBox 8"/>
          <p:cNvSpPr txBox="1"/>
          <p:nvPr/>
        </p:nvSpPr>
        <p:spPr>
          <a:xfrm>
            <a:off x="2133600" y="208454"/>
            <a:ext cx="4229100" cy="369332"/>
          </a:xfrm>
          <a:prstGeom prst="rect">
            <a:avLst/>
          </a:prstGeom>
          <a:noFill/>
        </p:spPr>
        <p:txBody>
          <a:bodyPr wrap="square" rtlCol="0">
            <a:spAutoFit/>
          </a:bodyPr>
          <a:lstStyle/>
          <a:p>
            <a:r>
              <a:rPr lang="ru-GE" b="1" dirty="0">
                <a:solidFill>
                  <a:schemeClr val="accent1">
                    <a:lumMod val="50000"/>
                  </a:schemeClr>
                </a:solidFill>
              </a:rPr>
              <a:t>Tastes and aromas of Azerbaijan cuisine</a:t>
            </a:r>
          </a:p>
        </p:txBody>
      </p:sp>
    </p:spTree>
    <p:extLst>
      <p:ext uri="{BB962C8B-B14F-4D97-AF65-F5344CB8AC3E}">
        <p14:creationId xmlns:p14="http://schemas.microsoft.com/office/powerpoint/2010/main" val="428310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0" y="-62390"/>
            <a:ext cx="9144000" cy="9144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3" name="Subtitle 2"/>
          <p:cNvSpPr>
            <a:spLocks noGrp="1"/>
          </p:cNvSpPr>
          <p:nvPr>
            <p:ph type="subTitle" idx="1"/>
          </p:nvPr>
        </p:nvSpPr>
        <p:spPr>
          <a:xfrm>
            <a:off x="0" y="848630"/>
            <a:ext cx="9144000" cy="6009370"/>
          </a:xfrm>
        </p:spPr>
        <p:txBody>
          <a:bodyPr>
            <a:noAutofit/>
          </a:bodyPr>
          <a:lstStyle/>
          <a:p>
            <a:r>
              <a:rPr lang="ru-GE" sz="1400" b="1" dirty="0">
                <a:solidFill>
                  <a:schemeClr val="accent1">
                    <a:lumMod val="50000"/>
                  </a:schemeClr>
                </a:solidFill>
              </a:rPr>
              <a:t>Spend a day like a real Baku People and try the best dishes in authentic restaurants</a:t>
            </a:r>
          </a:p>
          <a:p>
            <a:pPr algn="l"/>
            <a:r>
              <a:rPr lang="ru-GE" sz="1200" dirty="0">
                <a:solidFill>
                  <a:schemeClr val="accent1">
                    <a:lumMod val="50000"/>
                  </a:schemeClr>
                </a:solidFill>
              </a:rPr>
              <a:t> </a:t>
            </a:r>
          </a:p>
          <a:p>
            <a:pPr algn="l"/>
            <a:r>
              <a:rPr lang="ru-GE" sz="1200" b="1" dirty="0">
                <a:solidFill>
                  <a:schemeClr val="accent1">
                    <a:lumMod val="50000"/>
                  </a:schemeClr>
                </a:solidFill>
              </a:rPr>
              <a:t>Organizational Details</a:t>
            </a:r>
          </a:p>
          <a:p>
            <a:pPr lvl="0" algn="l"/>
            <a:r>
              <a:rPr lang="ru-GE" sz="1200" dirty="0">
                <a:solidFill>
                  <a:schemeClr val="accent1">
                    <a:lumMod val="50000"/>
                  </a:schemeClr>
                </a:solidFill>
              </a:rPr>
              <a:t>The cost of food and drink are not included in the price of the tour and are paid separately. For breakfast, lunch and dinner, we will choose authentic places where Azerbaijanis go: the prices here are usually an order of magnitude lower than in tourist restaurants in Baku.</a:t>
            </a:r>
          </a:p>
          <a:p>
            <a:pPr lvl="0" algn="l"/>
            <a:r>
              <a:rPr lang="ru-GE" sz="1200" dirty="0">
                <a:solidFill>
                  <a:schemeClr val="accent1">
                    <a:lumMod val="50000"/>
                  </a:schemeClr>
                </a:solidFill>
              </a:rPr>
              <a:t>Transport is included in the price of the tour.</a:t>
            </a:r>
          </a:p>
          <a:p>
            <a:pPr lvl="0" algn="l"/>
            <a:r>
              <a:rPr lang="ru-GE" sz="1200" dirty="0">
                <a:solidFill>
                  <a:schemeClr val="accent1">
                    <a:lumMod val="50000"/>
                  </a:schemeClr>
                </a:solidFill>
              </a:rPr>
              <a:t>If you have your own gastronomic preferences, be sure to tell me about it: depending on what interests you, we can focus on excursions to traditional or modern Azerbaijani cuisine, spices, meat, etc.</a:t>
            </a:r>
            <a:br>
              <a:rPr lang="ru-GE" sz="1200" dirty="0">
                <a:solidFill>
                  <a:schemeClr val="accent1">
                    <a:lumMod val="50000"/>
                  </a:schemeClr>
                </a:solidFill>
              </a:rPr>
            </a:br>
            <a:endParaRPr lang="ru-GE" sz="1200" dirty="0">
              <a:solidFill>
                <a:schemeClr val="accent1">
                  <a:lumMod val="50000"/>
                </a:schemeClr>
              </a:solidFill>
            </a:endParaRPr>
          </a:p>
          <a:p>
            <a:pPr algn="l"/>
            <a:r>
              <a:rPr lang="ru-GE" sz="1200" b="1" dirty="0">
                <a:solidFill>
                  <a:schemeClr val="accent2">
                    <a:lumMod val="50000"/>
                  </a:schemeClr>
                </a:solidFill>
              </a:rPr>
              <a:t>Type: </a:t>
            </a:r>
            <a:r>
              <a:rPr lang="ru-GE" sz="1200" dirty="0">
                <a:solidFill>
                  <a:schemeClr val="accent2">
                    <a:lumMod val="50000"/>
                  </a:schemeClr>
                </a:solidFill>
              </a:rPr>
              <a:t>Private Tour</a:t>
            </a:r>
          </a:p>
          <a:p>
            <a:pPr algn="l"/>
            <a:r>
              <a:rPr lang="ru-GE" sz="1200" b="1" dirty="0">
                <a:solidFill>
                  <a:schemeClr val="accent2">
                    <a:lumMod val="50000"/>
                  </a:schemeClr>
                </a:solidFill>
              </a:rPr>
              <a:t>Duration: </a:t>
            </a:r>
            <a:r>
              <a:rPr lang="ru-GE" sz="1200" dirty="0">
                <a:solidFill>
                  <a:schemeClr val="accent2">
                    <a:lumMod val="50000"/>
                  </a:schemeClr>
                </a:solidFill>
              </a:rPr>
              <a:t>up to 10 hours</a:t>
            </a:r>
          </a:p>
          <a:p>
            <a:pPr algn="l"/>
            <a:r>
              <a:rPr lang="ru-GE" sz="1200" b="1" dirty="0">
                <a:solidFill>
                  <a:schemeClr val="accent2">
                    <a:lumMod val="50000"/>
                  </a:schemeClr>
                </a:solidFill>
              </a:rPr>
              <a:t>Participants: </a:t>
            </a:r>
            <a:r>
              <a:rPr lang="ru-GE" sz="1200" dirty="0">
                <a:solidFill>
                  <a:schemeClr val="accent2">
                    <a:lumMod val="50000"/>
                  </a:schemeClr>
                </a:solidFill>
              </a:rPr>
              <a:t>Up to 8 people</a:t>
            </a:r>
          </a:p>
          <a:p>
            <a:pPr algn="l"/>
            <a:r>
              <a:rPr lang="ru-GE" sz="1200" b="1" dirty="0">
                <a:solidFill>
                  <a:schemeClr val="accent2">
                    <a:lumMod val="50000"/>
                  </a:schemeClr>
                </a:solidFill>
              </a:rPr>
              <a:t>Children: </a:t>
            </a:r>
            <a:r>
              <a:rPr lang="ru-GE" sz="1200" dirty="0">
                <a:solidFill>
                  <a:schemeClr val="accent2">
                    <a:lumMod val="50000"/>
                  </a:schemeClr>
                </a:solidFill>
              </a:rPr>
              <a:t>Possible with children</a:t>
            </a:r>
          </a:p>
          <a:p>
            <a:pPr algn="l"/>
            <a:r>
              <a:rPr lang="ru-GE" sz="1200" b="1" dirty="0">
                <a:solidFill>
                  <a:schemeClr val="accent2">
                    <a:lumMod val="50000"/>
                  </a:schemeClr>
                </a:solidFill>
              </a:rPr>
              <a:t>Cost: </a:t>
            </a:r>
            <a:r>
              <a:rPr lang="ru-GE" sz="1200" dirty="0">
                <a:solidFill>
                  <a:schemeClr val="accent2">
                    <a:lumMod val="50000"/>
                  </a:schemeClr>
                </a:solidFill>
              </a:rPr>
              <a:t>(on request)</a:t>
            </a:r>
          </a:p>
          <a:p>
            <a:pPr algn="l"/>
            <a:r>
              <a:rPr lang="ru-GE" sz="1200" i="1" dirty="0">
                <a:solidFill>
                  <a:schemeClr val="accent1">
                    <a:lumMod val="50000"/>
                  </a:schemeClr>
                </a:solidFill>
              </a:rPr>
              <a:t>The maximum number of participants is 8 people.</a:t>
            </a:r>
          </a:p>
          <a:p>
            <a:pPr algn="l"/>
            <a:r>
              <a:rPr lang="ru-GE" sz="1200" dirty="0">
                <a:solidFill>
                  <a:schemeClr val="accent1">
                    <a:lumMod val="50000"/>
                  </a:schemeClr>
                </a:solidFill>
              </a:rPr>
              <a:t>This tour will open for you the world of the richest Azerbaijani cuisine and introduce you to its main components. You will find a rich gastronomic journey through the Old City, the colorful Baku bazaar and the coast of the Caspian Sea. In one day you will discover new shades of flavors and aromas, try local delicacies, the world's most delicious lamb and sturgeon, aromatic wines, countless spices and dried fruits. And as a result, get acquainted with the original culture of Azerbaijan through its national cuisine!</a:t>
            </a:r>
          </a:p>
          <a:p>
            <a:pPr algn="l"/>
            <a:r>
              <a:rPr lang="ru-GE" sz="1200" dirty="0">
                <a:solidFill>
                  <a:schemeClr val="accent1">
                    <a:lumMod val="50000"/>
                  </a:schemeClr>
                </a:solidFill>
              </a:rPr>
              <a:t>- Breakfast in the Old Town</a:t>
            </a:r>
          </a:p>
          <a:p>
            <a:pPr algn="l"/>
            <a:r>
              <a:rPr lang="ru-GE" sz="1200" dirty="0">
                <a:solidFill>
                  <a:schemeClr val="accent1">
                    <a:lumMod val="50000"/>
                  </a:schemeClr>
                </a:solidFill>
              </a:rPr>
              <a:t>- Azerbaijani flavor in the eastern bazaar</a:t>
            </a:r>
          </a:p>
          <a:p>
            <a:pPr algn="l"/>
            <a:r>
              <a:rPr lang="ru-GE" sz="1200" dirty="0">
                <a:solidFill>
                  <a:schemeClr val="accent1">
                    <a:lumMod val="50000"/>
                  </a:schemeClr>
                </a:solidFill>
              </a:rPr>
              <a:t>- Fisherman's restaurant by the Caspian Sea</a:t>
            </a:r>
          </a:p>
          <a:p>
            <a:pPr algn="l"/>
            <a:r>
              <a:rPr lang="ru-GE" sz="1200" dirty="0">
                <a:solidFill>
                  <a:schemeClr val="accent1">
                    <a:lumMod val="50000"/>
                  </a:schemeClr>
                </a:solidFill>
              </a:rPr>
              <a:t>- Authentic dishes and secret recipes</a:t>
            </a:r>
          </a:p>
          <a:p>
            <a:r>
              <a:rPr lang="ru-GE" sz="1200" dirty="0">
                <a:solidFill>
                  <a:schemeClr val="accent2">
                    <a:lumMod val="50000"/>
                  </a:schemeClr>
                </a:solidFill>
              </a:rPr>
              <a:t>See you, dear gourmets!</a:t>
            </a:r>
          </a:p>
        </p:txBody>
      </p:sp>
      <p:sp>
        <p:nvSpPr>
          <p:cNvPr id="9" name="TextBox 8"/>
          <p:cNvSpPr txBox="1"/>
          <p:nvPr/>
        </p:nvSpPr>
        <p:spPr>
          <a:xfrm>
            <a:off x="2057400" y="208454"/>
            <a:ext cx="4305300" cy="369332"/>
          </a:xfrm>
          <a:prstGeom prst="rect">
            <a:avLst/>
          </a:prstGeom>
          <a:noFill/>
        </p:spPr>
        <p:txBody>
          <a:bodyPr wrap="square" rtlCol="0">
            <a:spAutoFit/>
          </a:bodyPr>
          <a:lstStyle/>
          <a:p>
            <a:r>
              <a:rPr lang="ru-GE" b="1" dirty="0">
                <a:solidFill>
                  <a:schemeClr val="accent1">
                    <a:lumMod val="50000"/>
                  </a:schemeClr>
                </a:solidFill>
              </a:rPr>
              <a:t>Tastes and aromas of Azerbaijan cuisine</a:t>
            </a:r>
          </a:p>
        </p:txBody>
      </p:sp>
    </p:spTree>
    <p:extLst>
      <p:ext uri="{BB962C8B-B14F-4D97-AF65-F5344CB8AC3E}">
        <p14:creationId xmlns:p14="http://schemas.microsoft.com/office/powerpoint/2010/main" val="10540661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4307</TotalTime>
  <Words>609</Words>
  <Application>Microsoft Macintosh PowerPoint</Application>
  <PresentationFormat>Экран (4:3)</PresentationFormat>
  <Paragraphs>28</Paragraphs>
  <Slides>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vt:i4>
      </vt:variant>
    </vt:vector>
  </HeadingPairs>
  <TitlesOfParts>
    <vt:vector size="6" baseType="lpstr">
      <vt:lpstr>Arial</vt:lpstr>
      <vt:lpstr>Calibri</vt:lpstr>
      <vt:lpstr>Calibri Light</vt:lpstr>
      <vt:lpstr>Office Theme</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ГРУЗИЯ</dc:title>
  <dc:creator>user</dc:creator>
  <cp:lastModifiedBy>Microsoft Office User</cp:lastModifiedBy>
  <cp:revision>435</cp:revision>
  <dcterms:created xsi:type="dcterms:W3CDTF">2006-08-16T00:00:00Z</dcterms:created>
  <dcterms:modified xsi:type="dcterms:W3CDTF">2020-04-12T12:13:12Z</dcterms:modified>
</cp:coreProperties>
</file>